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5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6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7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8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0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1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2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3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4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5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6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7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8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9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30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1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32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3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notesSlides/notesSlide34.xml" ContentType="application/vnd.openxmlformats-officedocument.presentationml.notesSlide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5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notesSlides/notesSlide36.xml" ContentType="application/vnd.openxmlformats-officedocument.presentationml.notesSlide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7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8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</p:sldMasterIdLst>
  <p:notesMasterIdLst>
    <p:notesMasterId r:id="rId40"/>
  </p:notesMasterIdLst>
  <p:sldIdLst>
    <p:sldId id="257" r:id="rId2"/>
    <p:sldId id="258" r:id="rId3"/>
    <p:sldId id="259" r:id="rId4"/>
    <p:sldId id="260" r:id="rId5"/>
    <p:sldId id="277" r:id="rId6"/>
    <p:sldId id="263" r:id="rId7"/>
    <p:sldId id="270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64" r:id="rId16"/>
    <p:sldId id="271" r:id="rId17"/>
    <p:sldId id="301" r:id="rId18"/>
    <p:sldId id="291" r:id="rId19"/>
    <p:sldId id="265" r:id="rId20"/>
    <p:sldId id="272" r:id="rId21"/>
    <p:sldId id="296" r:id="rId22"/>
    <p:sldId id="297" r:id="rId23"/>
    <p:sldId id="298" r:id="rId24"/>
    <p:sldId id="299" r:id="rId25"/>
    <p:sldId id="300" r:id="rId26"/>
    <p:sldId id="287" r:id="rId27"/>
    <p:sldId id="292" r:id="rId28"/>
    <p:sldId id="293" r:id="rId29"/>
    <p:sldId id="294" r:id="rId30"/>
    <p:sldId id="266" r:id="rId31"/>
    <p:sldId id="273" r:id="rId32"/>
    <p:sldId id="288" r:id="rId33"/>
    <p:sldId id="267" r:id="rId34"/>
    <p:sldId id="274" r:id="rId35"/>
    <p:sldId id="268" r:id="rId36"/>
    <p:sldId id="289" r:id="rId37"/>
    <p:sldId id="290" r:id="rId38"/>
    <p:sldId id="276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9A3A"/>
    <a:srgbClr val="7FCCE5"/>
    <a:srgbClr val="28AAE1"/>
    <a:srgbClr val="009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Estilo claro 1 - Acent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Estilo medio 1 - Énfasis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13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 custLinFactNeighborX="-789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 custLinFactNeighborX="-789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Conclusiones 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 custLinFactNeighborX="-789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BDD65CB-7FB1-4037-9D7F-B6E7DBB1ABC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</dgm:pt>
    <dgm:pt modelId="{85245C31-7F87-4E40-88B1-9AEE8C77CBD4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/>
            <a:t>Introducción</a:t>
          </a:r>
        </a:p>
      </dgm:t>
    </dgm:pt>
    <dgm:pt modelId="{4545059B-ABEA-45D6-ADEE-4954AF391777}" type="parTrans" cxnId="{BC075E04-A338-4368-BB5B-22AC56416E01}">
      <dgm:prSet/>
      <dgm:spPr/>
      <dgm:t>
        <a:bodyPr/>
        <a:lstStyle/>
        <a:p>
          <a:endParaRPr lang="es-ES"/>
        </a:p>
      </dgm:t>
    </dgm:pt>
    <dgm:pt modelId="{2E20AAA1-7A00-41C7-BEA4-A08EB2D09DB7}" type="sibTrans" cxnId="{BC075E04-A338-4368-BB5B-22AC56416E01}">
      <dgm:prSet/>
      <dgm:spPr/>
      <dgm:t>
        <a:bodyPr/>
        <a:lstStyle/>
        <a:p>
          <a:endParaRPr lang="es-ES"/>
        </a:p>
      </dgm:t>
    </dgm:pt>
    <dgm:pt modelId="{C69BED87-E03C-497B-A2F7-62FDABC491E7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Diseño y funcionalidades</a:t>
          </a:r>
          <a:endParaRPr lang="es-ES" dirty="0"/>
        </a:p>
      </dgm:t>
    </dgm:pt>
    <dgm:pt modelId="{92893844-B746-4884-9CFE-D8EBC6388671}" type="parTrans" cxnId="{6643807F-9B46-438E-8B56-D7A33AF1FE22}">
      <dgm:prSet/>
      <dgm:spPr/>
      <dgm:t>
        <a:bodyPr/>
        <a:lstStyle/>
        <a:p>
          <a:endParaRPr lang="es-ES"/>
        </a:p>
      </dgm:t>
    </dgm:pt>
    <dgm:pt modelId="{47909EBD-F17D-4901-84CB-0E5549131BE3}" type="sibTrans" cxnId="{6643807F-9B46-438E-8B56-D7A33AF1FE22}">
      <dgm:prSet/>
      <dgm:spPr/>
      <dgm:t>
        <a:bodyPr/>
        <a:lstStyle/>
        <a:p>
          <a:endParaRPr lang="es-ES"/>
        </a:p>
      </dgm:t>
    </dgm:pt>
    <dgm:pt modelId="{08E49850-83AD-4217-9BEC-4BB87EB517DA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La aplicación</a:t>
          </a:r>
          <a:endParaRPr lang="es-ES" dirty="0"/>
        </a:p>
      </dgm:t>
    </dgm:pt>
    <dgm:pt modelId="{16326524-278D-4AF4-A008-DDFAA6283152}" type="parTrans" cxnId="{D111ADD8-E38D-4472-A49C-DE6637E7C5B8}">
      <dgm:prSet/>
      <dgm:spPr/>
      <dgm:t>
        <a:bodyPr/>
        <a:lstStyle/>
        <a:p>
          <a:endParaRPr lang="es-ES"/>
        </a:p>
      </dgm:t>
    </dgm:pt>
    <dgm:pt modelId="{9C1B27E7-2322-4F3F-A4EF-7080700FB551}" type="sibTrans" cxnId="{D111ADD8-E38D-4472-A49C-DE6637E7C5B8}">
      <dgm:prSet/>
      <dgm:spPr/>
      <dgm:t>
        <a:bodyPr/>
        <a:lstStyle/>
        <a:p>
          <a:endParaRPr lang="es-ES"/>
        </a:p>
      </dgm:t>
    </dgm:pt>
    <dgm:pt modelId="{4478C522-7E4A-40D6-9E08-570393D53031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50F24AFB-BFFD-4DEF-87A2-D32CFD93F126}" type="parTrans" cxnId="{7440854A-43A7-4A5A-BA52-5295852FDCBE}">
      <dgm:prSet/>
      <dgm:spPr/>
      <dgm:t>
        <a:bodyPr/>
        <a:lstStyle/>
        <a:p>
          <a:endParaRPr lang="es-ES"/>
        </a:p>
      </dgm:t>
    </dgm:pt>
    <dgm:pt modelId="{1E33C193-E006-4509-9874-19F116DE9C51}" type="sibTrans" cxnId="{7440854A-43A7-4A5A-BA52-5295852FDCBE}">
      <dgm:prSet/>
      <dgm:spPr/>
      <dgm:t>
        <a:bodyPr/>
        <a:lstStyle/>
        <a:p>
          <a:endParaRPr lang="es-ES"/>
        </a:p>
      </dgm:t>
    </dgm:pt>
    <dgm:pt modelId="{C37CF964-55A0-41E5-AB7D-C03EDE32FD4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Presupuesto</a:t>
          </a:r>
          <a:endParaRPr lang="es-ES" dirty="0"/>
        </a:p>
      </dgm:t>
    </dgm:pt>
    <dgm:pt modelId="{079EDD3F-D1D4-4877-8EBB-6653AA50F172}" type="parTrans" cxnId="{B2E52126-C743-4E48-BF49-6BE33266BA4C}">
      <dgm:prSet/>
      <dgm:spPr/>
      <dgm:t>
        <a:bodyPr/>
        <a:lstStyle/>
        <a:p>
          <a:endParaRPr lang="es-ES"/>
        </a:p>
      </dgm:t>
    </dgm:pt>
    <dgm:pt modelId="{8E4320C9-050F-403D-BDB6-AF09203C505E}" type="sibTrans" cxnId="{B2E52126-C743-4E48-BF49-6BE33266BA4C}">
      <dgm:prSet/>
      <dgm:spPr/>
      <dgm:t>
        <a:bodyPr/>
        <a:lstStyle/>
        <a:p>
          <a:endParaRPr lang="es-ES"/>
        </a:p>
      </dgm:t>
    </dgm:pt>
    <dgm:pt modelId="{B52118CC-AA96-404E-8139-C2C6001FE998}">
      <dgm:prSet phldrT="[Texto]"/>
      <dgm:spPr>
        <a:solidFill>
          <a:srgbClr val="7FCCE5"/>
        </a:solidFill>
      </dgm:spPr>
      <dgm:t>
        <a:bodyPr/>
        <a:lstStyle/>
        <a:p>
          <a:r>
            <a:rPr lang="es-ES" dirty="0" smtClean="0"/>
            <a:t>Conclusiones</a:t>
          </a:r>
          <a:endParaRPr lang="es-ES" dirty="0"/>
        </a:p>
      </dgm:t>
    </dgm:pt>
    <dgm:pt modelId="{5357A771-B54A-4A6A-A32F-047E1F512045}" type="parTrans" cxnId="{A3FD5B27-5A5D-40D9-A96E-30CEE8C28825}">
      <dgm:prSet/>
      <dgm:spPr/>
      <dgm:t>
        <a:bodyPr/>
        <a:lstStyle/>
        <a:p>
          <a:endParaRPr lang="es-ES"/>
        </a:p>
      </dgm:t>
    </dgm:pt>
    <dgm:pt modelId="{503760E3-0022-46C0-8AB2-3638E35377EC}" type="sibTrans" cxnId="{A3FD5B27-5A5D-40D9-A96E-30CEE8C28825}">
      <dgm:prSet/>
      <dgm:spPr/>
      <dgm:t>
        <a:bodyPr/>
        <a:lstStyle/>
        <a:p>
          <a:endParaRPr lang="es-ES"/>
        </a:p>
      </dgm:t>
    </dgm:pt>
    <dgm:pt modelId="{EB680722-CCE5-4557-92E5-A6DB43958804}">
      <dgm:prSet phldrT="[Texto]"/>
      <dgm:spPr>
        <a:solidFill>
          <a:srgbClr val="0099CC"/>
        </a:solidFill>
      </dgm:spPr>
      <dgm:t>
        <a:bodyPr/>
        <a:lstStyle/>
        <a:p>
          <a:r>
            <a:rPr lang="es-ES" dirty="0" smtClean="0"/>
            <a:t>Tecnologías utilizadas</a:t>
          </a:r>
          <a:endParaRPr lang="es-ES" dirty="0"/>
        </a:p>
      </dgm:t>
    </dgm:pt>
    <dgm:pt modelId="{71EB1F70-FEBE-4BFA-84CD-1BDBBD756F91}" type="sibTrans" cxnId="{1EC1C248-8B4A-44C1-A4E5-2A410A83F9D9}">
      <dgm:prSet/>
      <dgm:spPr/>
      <dgm:t>
        <a:bodyPr/>
        <a:lstStyle/>
        <a:p>
          <a:endParaRPr lang="es-ES"/>
        </a:p>
      </dgm:t>
    </dgm:pt>
    <dgm:pt modelId="{32AF6D79-766D-4193-A585-4C7B9830CF16}" type="parTrans" cxnId="{1EC1C248-8B4A-44C1-A4E5-2A410A83F9D9}">
      <dgm:prSet/>
      <dgm:spPr/>
      <dgm:t>
        <a:bodyPr/>
        <a:lstStyle/>
        <a:p>
          <a:endParaRPr lang="es-ES"/>
        </a:p>
      </dgm:t>
    </dgm:pt>
    <dgm:pt modelId="{B17A9D61-D76F-4C4E-9DD4-B5D4159BD40E}" type="pres">
      <dgm:prSet presAssocID="{8BDD65CB-7FB1-4037-9D7F-B6E7DBB1ABCF}" presName="linear" presStyleCnt="0">
        <dgm:presLayoutVars>
          <dgm:animLvl val="lvl"/>
          <dgm:resizeHandles val="exact"/>
        </dgm:presLayoutVars>
      </dgm:prSet>
      <dgm:spPr/>
    </dgm:pt>
    <dgm:pt modelId="{A238AD77-DAA8-4588-B143-F0629FE8B4B2}" type="pres">
      <dgm:prSet presAssocID="{85245C31-7F87-4E40-88B1-9AEE8C77CBD4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45FE05EB-EC99-4483-8E67-E18A05795E93}" type="pres">
      <dgm:prSet presAssocID="{2E20AAA1-7A00-41C7-BEA4-A08EB2D09DB7}" presName="spacer" presStyleCnt="0"/>
      <dgm:spPr/>
    </dgm:pt>
    <dgm:pt modelId="{12F8DB7D-3317-42C5-8BB3-E663B94F4A00}" type="pres">
      <dgm:prSet presAssocID="{EB680722-CCE5-4557-92E5-A6DB43958804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60F2438-1C61-4FD8-9E66-F8F6D2886C1D}" type="pres">
      <dgm:prSet presAssocID="{71EB1F70-FEBE-4BFA-84CD-1BDBBD756F91}" presName="spacer" presStyleCnt="0"/>
      <dgm:spPr/>
    </dgm:pt>
    <dgm:pt modelId="{FF70C204-FFA3-433E-8858-BD46D824681C}" type="pres">
      <dgm:prSet presAssocID="{C69BED87-E03C-497B-A2F7-62FDABC491E7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E0FCE9B-3561-42D8-9AA1-D7593E982ACF}" type="pres">
      <dgm:prSet presAssocID="{47909EBD-F17D-4901-84CB-0E5549131BE3}" presName="spacer" presStyleCnt="0"/>
      <dgm:spPr/>
    </dgm:pt>
    <dgm:pt modelId="{B474844C-0A16-4032-A352-79AAD1F6E448}" type="pres">
      <dgm:prSet presAssocID="{08E49850-83AD-4217-9BEC-4BB87EB517DA}" presName="parentText" presStyleLbl="node1" presStyleIdx="3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59A9051-1D74-4173-8192-48F6B235E3CB}" type="pres">
      <dgm:prSet presAssocID="{9C1B27E7-2322-4F3F-A4EF-7080700FB551}" presName="spacer" presStyleCnt="0"/>
      <dgm:spPr/>
    </dgm:pt>
    <dgm:pt modelId="{497D4CC3-CAF9-40FE-A909-6E5327D7FA44}" type="pres">
      <dgm:prSet presAssocID="{4478C522-7E4A-40D6-9E08-570393D53031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C9ED587-CB8F-4B22-8500-A340CBAA323E}" type="pres">
      <dgm:prSet presAssocID="{1E33C193-E006-4509-9874-19F116DE9C51}" presName="spacer" presStyleCnt="0"/>
      <dgm:spPr/>
    </dgm:pt>
    <dgm:pt modelId="{BDA3F638-5E46-45D9-A18B-BFCF387B062D}" type="pres">
      <dgm:prSet presAssocID="{C37CF964-55A0-41E5-AB7D-C03EDE32FD48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5EAECE8-CF1F-483D-9076-6218F636E0A3}" type="pres">
      <dgm:prSet presAssocID="{8E4320C9-050F-403D-BDB6-AF09203C505E}" presName="spacer" presStyleCnt="0"/>
      <dgm:spPr/>
    </dgm:pt>
    <dgm:pt modelId="{8E9AA31E-1795-4AA7-9CFD-1D856B7227B8}" type="pres">
      <dgm:prSet presAssocID="{B52118CC-AA96-404E-8139-C2C6001FE99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1EC1C248-8B4A-44C1-A4E5-2A410A83F9D9}" srcId="{8BDD65CB-7FB1-4037-9D7F-B6E7DBB1ABCF}" destId="{EB680722-CCE5-4557-92E5-A6DB43958804}" srcOrd="1" destOrd="0" parTransId="{32AF6D79-766D-4193-A585-4C7B9830CF16}" sibTransId="{71EB1F70-FEBE-4BFA-84CD-1BDBBD756F91}"/>
    <dgm:cxn modelId="{6572BB52-71CE-4A00-8070-A528897DF364}" type="presOf" srcId="{B52118CC-AA96-404E-8139-C2C6001FE998}" destId="{8E9AA31E-1795-4AA7-9CFD-1D856B7227B8}" srcOrd="0" destOrd="0" presId="urn:microsoft.com/office/officeart/2005/8/layout/vList2"/>
    <dgm:cxn modelId="{011D1DD4-D766-4C7E-BE02-969768B5BA3B}" type="presOf" srcId="{8BDD65CB-7FB1-4037-9D7F-B6E7DBB1ABCF}" destId="{B17A9D61-D76F-4C4E-9DD4-B5D4159BD40E}" srcOrd="0" destOrd="0" presId="urn:microsoft.com/office/officeart/2005/8/layout/vList2"/>
    <dgm:cxn modelId="{69DA63AA-5166-435C-90D9-429D56826507}" type="presOf" srcId="{C69BED87-E03C-497B-A2F7-62FDABC491E7}" destId="{FF70C204-FFA3-433E-8858-BD46D824681C}" srcOrd="0" destOrd="0" presId="urn:microsoft.com/office/officeart/2005/8/layout/vList2"/>
    <dgm:cxn modelId="{6643807F-9B46-438E-8B56-D7A33AF1FE22}" srcId="{8BDD65CB-7FB1-4037-9D7F-B6E7DBB1ABCF}" destId="{C69BED87-E03C-497B-A2F7-62FDABC491E7}" srcOrd="2" destOrd="0" parTransId="{92893844-B746-4884-9CFE-D8EBC6388671}" sibTransId="{47909EBD-F17D-4901-84CB-0E5549131BE3}"/>
    <dgm:cxn modelId="{47747588-AFBD-4AF8-A5C6-6A779BD06489}" type="presOf" srcId="{4478C522-7E4A-40D6-9E08-570393D53031}" destId="{497D4CC3-CAF9-40FE-A909-6E5327D7FA44}" srcOrd="0" destOrd="0" presId="urn:microsoft.com/office/officeart/2005/8/layout/vList2"/>
    <dgm:cxn modelId="{BC075E04-A338-4368-BB5B-22AC56416E01}" srcId="{8BDD65CB-7FB1-4037-9D7F-B6E7DBB1ABCF}" destId="{85245C31-7F87-4E40-88B1-9AEE8C77CBD4}" srcOrd="0" destOrd="0" parTransId="{4545059B-ABEA-45D6-ADEE-4954AF391777}" sibTransId="{2E20AAA1-7A00-41C7-BEA4-A08EB2D09DB7}"/>
    <dgm:cxn modelId="{5159FCAB-7486-4B66-947E-FD252EE2FE97}" type="presOf" srcId="{C37CF964-55A0-41E5-AB7D-C03EDE32FD48}" destId="{BDA3F638-5E46-45D9-A18B-BFCF387B062D}" srcOrd="0" destOrd="0" presId="urn:microsoft.com/office/officeart/2005/8/layout/vList2"/>
    <dgm:cxn modelId="{C4EEC500-497D-4888-9B24-52486A0D0EAD}" type="presOf" srcId="{EB680722-CCE5-4557-92E5-A6DB43958804}" destId="{12F8DB7D-3317-42C5-8BB3-E663B94F4A00}" srcOrd="0" destOrd="0" presId="urn:microsoft.com/office/officeart/2005/8/layout/vList2"/>
    <dgm:cxn modelId="{B2E52126-C743-4E48-BF49-6BE33266BA4C}" srcId="{8BDD65CB-7FB1-4037-9D7F-B6E7DBB1ABCF}" destId="{C37CF964-55A0-41E5-AB7D-C03EDE32FD48}" srcOrd="5" destOrd="0" parTransId="{079EDD3F-D1D4-4877-8EBB-6653AA50F172}" sibTransId="{8E4320C9-050F-403D-BDB6-AF09203C505E}"/>
    <dgm:cxn modelId="{B592DD01-7ADF-4277-B677-6DCE3649995E}" type="presOf" srcId="{08E49850-83AD-4217-9BEC-4BB87EB517DA}" destId="{B474844C-0A16-4032-A352-79AAD1F6E448}" srcOrd="0" destOrd="0" presId="urn:microsoft.com/office/officeart/2005/8/layout/vList2"/>
    <dgm:cxn modelId="{D111ADD8-E38D-4472-A49C-DE6637E7C5B8}" srcId="{8BDD65CB-7FB1-4037-9D7F-B6E7DBB1ABCF}" destId="{08E49850-83AD-4217-9BEC-4BB87EB517DA}" srcOrd="3" destOrd="0" parTransId="{16326524-278D-4AF4-A008-DDFAA6283152}" sibTransId="{9C1B27E7-2322-4F3F-A4EF-7080700FB551}"/>
    <dgm:cxn modelId="{8465F818-5E71-44FD-AB50-C70B157ADBE4}" type="presOf" srcId="{85245C31-7F87-4E40-88B1-9AEE8C77CBD4}" destId="{A238AD77-DAA8-4588-B143-F0629FE8B4B2}" srcOrd="0" destOrd="0" presId="urn:microsoft.com/office/officeart/2005/8/layout/vList2"/>
    <dgm:cxn modelId="{A3FD5B27-5A5D-40D9-A96E-30CEE8C28825}" srcId="{8BDD65CB-7FB1-4037-9D7F-B6E7DBB1ABCF}" destId="{B52118CC-AA96-404E-8139-C2C6001FE998}" srcOrd="6" destOrd="0" parTransId="{5357A771-B54A-4A6A-A32F-047E1F512045}" sibTransId="{503760E3-0022-46C0-8AB2-3638E35377EC}"/>
    <dgm:cxn modelId="{7440854A-43A7-4A5A-BA52-5295852FDCBE}" srcId="{8BDD65CB-7FB1-4037-9D7F-B6E7DBB1ABCF}" destId="{4478C522-7E4A-40D6-9E08-570393D53031}" srcOrd="4" destOrd="0" parTransId="{50F24AFB-BFFD-4DEF-87A2-D32CFD93F126}" sibTransId="{1E33C193-E006-4509-9874-19F116DE9C51}"/>
    <dgm:cxn modelId="{ACFF1253-FEF6-4608-913C-72A5EC186C6B}" type="presParOf" srcId="{B17A9D61-D76F-4C4E-9DD4-B5D4159BD40E}" destId="{A238AD77-DAA8-4588-B143-F0629FE8B4B2}" srcOrd="0" destOrd="0" presId="urn:microsoft.com/office/officeart/2005/8/layout/vList2"/>
    <dgm:cxn modelId="{1373C478-0F52-45F3-B957-20B240DA3BDE}" type="presParOf" srcId="{B17A9D61-D76F-4C4E-9DD4-B5D4159BD40E}" destId="{45FE05EB-EC99-4483-8E67-E18A05795E93}" srcOrd="1" destOrd="0" presId="urn:microsoft.com/office/officeart/2005/8/layout/vList2"/>
    <dgm:cxn modelId="{3925ED68-9DAC-46FB-869A-81E517E1EF7E}" type="presParOf" srcId="{B17A9D61-D76F-4C4E-9DD4-B5D4159BD40E}" destId="{12F8DB7D-3317-42C5-8BB3-E663B94F4A00}" srcOrd="2" destOrd="0" presId="urn:microsoft.com/office/officeart/2005/8/layout/vList2"/>
    <dgm:cxn modelId="{DC0FE69B-3B66-49FA-9019-D347B5C9F1E2}" type="presParOf" srcId="{B17A9D61-D76F-4C4E-9DD4-B5D4159BD40E}" destId="{660F2438-1C61-4FD8-9E66-F8F6D2886C1D}" srcOrd="3" destOrd="0" presId="urn:microsoft.com/office/officeart/2005/8/layout/vList2"/>
    <dgm:cxn modelId="{A95A603F-1EA6-42C4-B148-0727F9C13207}" type="presParOf" srcId="{B17A9D61-D76F-4C4E-9DD4-B5D4159BD40E}" destId="{FF70C204-FFA3-433E-8858-BD46D824681C}" srcOrd="4" destOrd="0" presId="urn:microsoft.com/office/officeart/2005/8/layout/vList2"/>
    <dgm:cxn modelId="{35C746B2-AE74-48FA-81C5-F406DECD3861}" type="presParOf" srcId="{B17A9D61-D76F-4C4E-9DD4-B5D4159BD40E}" destId="{FE0FCE9B-3561-42D8-9AA1-D7593E982ACF}" srcOrd="5" destOrd="0" presId="urn:microsoft.com/office/officeart/2005/8/layout/vList2"/>
    <dgm:cxn modelId="{C6495161-7E9E-4B19-B439-DD439D71F0DC}" type="presParOf" srcId="{B17A9D61-D76F-4C4E-9DD4-B5D4159BD40E}" destId="{B474844C-0A16-4032-A352-79AAD1F6E448}" srcOrd="6" destOrd="0" presId="urn:microsoft.com/office/officeart/2005/8/layout/vList2"/>
    <dgm:cxn modelId="{7A5C7921-D5AA-48DC-B44E-F6AAB6CEB847}" type="presParOf" srcId="{B17A9D61-D76F-4C4E-9DD4-B5D4159BD40E}" destId="{259A9051-1D74-4173-8192-48F6B235E3CB}" srcOrd="7" destOrd="0" presId="urn:microsoft.com/office/officeart/2005/8/layout/vList2"/>
    <dgm:cxn modelId="{99E96CDC-305E-4725-824C-F783A2B47EE6}" type="presParOf" srcId="{B17A9D61-D76F-4C4E-9DD4-B5D4159BD40E}" destId="{497D4CC3-CAF9-40FE-A909-6E5327D7FA44}" srcOrd="8" destOrd="0" presId="urn:microsoft.com/office/officeart/2005/8/layout/vList2"/>
    <dgm:cxn modelId="{5A13A855-B954-4F53-AE6E-32DD215C9571}" type="presParOf" srcId="{B17A9D61-D76F-4C4E-9DD4-B5D4159BD40E}" destId="{6C9ED587-CB8F-4B22-8500-A340CBAA323E}" srcOrd="9" destOrd="0" presId="urn:microsoft.com/office/officeart/2005/8/layout/vList2"/>
    <dgm:cxn modelId="{67D7585E-B7CE-4DF2-A725-D912C694B756}" type="presParOf" srcId="{B17A9D61-D76F-4C4E-9DD4-B5D4159BD40E}" destId="{BDA3F638-5E46-45D9-A18B-BFCF387B062D}" srcOrd="10" destOrd="0" presId="urn:microsoft.com/office/officeart/2005/8/layout/vList2"/>
    <dgm:cxn modelId="{4630E7B5-D247-49C9-87E8-9B311F8B2010}" type="presParOf" srcId="{B17A9D61-D76F-4C4E-9DD4-B5D4159BD40E}" destId="{65EAECE8-CF1F-483D-9076-6218F636E0A3}" srcOrd="11" destOrd="0" presId="urn:microsoft.com/office/officeart/2005/8/layout/vList2"/>
    <dgm:cxn modelId="{FC2BC0E2-68E3-4432-829B-9E08BD17718F}" type="presParOf" srcId="{B17A9D61-D76F-4C4E-9DD4-B5D4159BD40E}" destId="{8E9AA31E-1795-4AA7-9CFD-1D856B7227B8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 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38AD77-DAA8-4588-B143-F0629FE8B4B2}">
      <dsp:nvSpPr>
        <dsp:cNvPr id="0" name=""/>
        <dsp:cNvSpPr/>
      </dsp:nvSpPr>
      <dsp:spPr>
        <a:xfrm>
          <a:off x="0" y="20294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/>
            <a:t>Introducción</a:t>
          </a:r>
        </a:p>
      </dsp:txBody>
      <dsp:txXfrm>
        <a:off x="32967" y="235910"/>
        <a:ext cx="1590250" cy="609393"/>
      </dsp:txXfrm>
    </dsp:sp>
    <dsp:sp modelId="{12F8DB7D-3317-42C5-8BB3-E663B94F4A00}">
      <dsp:nvSpPr>
        <dsp:cNvPr id="0" name=""/>
        <dsp:cNvSpPr/>
      </dsp:nvSpPr>
      <dsp:spPr>
        <a:xfrm>
          <a:off x="0" y="927230"/>
          <a:ext cx="1656184" cy="675327"/>
        </a:xfrm>
        <a:prstGeom prst="roundRect">
          <a:avLst/>
        </a:prstGeom>
        <a:solidFill>
          <a:srgbClr val="0099CC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Tecnologías utilizadas</a:t>
          </a:r>
          <a:endParaRPr lang="es-ES" sz="1700" kern="1200" dirty="0"/>
        </a:p>
      </dsp:txBody>
      <dsp:txXfrm>
        <a:off x="32967" y="960197"/>
        <a:ext cx="1590250" cy="609393"/>
      </dsp:txXfrm>
    </dsp:sp>
    <dsp:sp modelId="{FF70C204-FFA3-433E-8858-BD46D824681C}">
      <dsp:nvSpPr>
        <dsp:cNvPr id="0" name=""/>
        <dsp:cNvSpPr/>
      </dsp:nvSpPr>
      <dsp:spPr>
        <a:xfrm>
          <a:off x="0" y="1651518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Diseño y funcionalidades</a:t>
          </a:r>
          <a:endParaRPr lang="es-ES" sz="1700" kern="1200" dirty="0"/>
        </a:p>
      </dsp:txBody>
      <dsp:txXfrm>
        <a:off x="32967" y="1684485"/>
        <a:ext cx="1590250" cy="609393"/>
      </dsp:txXfrm>
    </dsp:sp>
    <dsp:sp modelId="{B474844C-0A16-4032-A352-79AAD1F6E448}">
      <dsp:nvSpPr>
        <dsp:cNvPr id="0" name=""/>
        <dsp:cNvSpPr/>
      </dsp:nvSpPr>
      <dsp:spPr>
        <a:xfrm>
          <a:off x="0" y="2375806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La aplicación</a:t>
          </a:r>
          <a:endParaRPr lang="es-ES" sz="1700" kern="1200" dirty="0"/>
        </a:p>
      </dsp:txBody>
      <dsp:txXfrm>
        <a:off x="32967" y="2408773"/>
        <a:ext cx="1590250" cy="609393"/>
      </dsp:txXfrm>
    </dsp:sp>
    <dsp:sp modelId="{497D4CC3-CAF9-40FE-A909-6E5327D7FA44}">
      <dsp:nvSpPr>
        <dsp:cNvPr id="0" name=""/>
        <dsp:cNvSpPr/>
      </dsp:nvSpPr>
      <dsp:spPr>
        <a:xfrm>
          <a:off x="0" y="3100093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Planificación</a:t>
          </a:r>
          <a:endParaRPr lang="es-ES" sz="1700" kern="1200" dirty="0"/>
        </a:p>
      </dsp:txBody>
      <dsp:txXfrm>
        <a:off x="32967" y="3133060"/>
        <a:ext cx="1590250" cy="609393"/>
      </dsp:txXfrm>
    </dsp:sp>
    <dsp:sp modelId="{BDA3F638-5E46-45D9-A18B-BFCF387B062D}">
      <dsp:nvSpPr>
        <dsp:cNvPr id="0" name=""/>
        <dsp:cNvSpPr/>
      </dsp:nvSpPr>
      <dsp:spPr>
        <a:xfrm>
          <a:off x="0" y="3824381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Presupuesto</a:t>
          </a:r>
          <a:endParaRPr lang="es-ES" sz="1700" kern="1200" dirty="0"/>
        </a:p>
      </dsp:txBody>
      <dsp:txXfrm>
        <a:off x="32967" y="3857348"/>
        <a:ext cx="1590250" cy="609393"/>
      </dsp:txXfrm>
    </dsp:sp>
    <dsp:sp modelId="{8E9AA31E-1795-4AA7-9CFD-1D856B7227B8}">
      <dsp:nvSpPr>
        <dsp:cNvPr id="0" name=""/>
        <dsp:cNvSpPr/>
      </dsp:nvSpPr>
      <dsp:spPr>
        <a:xfrm>
          <a:off x="0" y="4548669"/>
          <a:ext cx="1656184" cy="675327"/>
        </a:xfrm>
        <a:prstGeom prst="roundRect">
          <a:avLst/>
        </a:prstGeom>
        <a:solidFill>
          <a:srgbClr val="7FCCE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700" kern="1200" dirty="0" smtClean="0"/>
            <a:t>Conclusiones</a:t>
          </a:r>
          <a:endParaRPr lang="es-ES" sz="1700" kern="1200" dirty="0"/>
        </a:p>
      </dsp:txBody>
      <dsp:txXfrm>
        <a:off x="32967" y="4581636"/>
        <a:ext cx="1590250" cy="6093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G>
</file>

<file path=ppt/media/image32.png>
</file>

<file path=ppt/media/image33.png>
</file>

<file path=ppt/media/image34.png>
</file>

<file path=ppt/media/image35.jpeg>
</file>

<file path=ppt/media/image36.jpg>
</file>

<file path=ppt/media/image37.JPG>
</file>

<file path=ppt/media/image38.JPG>
</file>

<file path=ppt/media/image39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627A97-B8E4-476E-8AF8-8E7F6E8E8B4D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0EF4CF-09BB-424D-968C-56B114C690D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5655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1143696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10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3981542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11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1879840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12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49431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13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683521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14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3107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15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960069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16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96232420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17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9061506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18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6614267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19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473816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41537498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20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513382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21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00636213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22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1900264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23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08160800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24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605172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25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6337758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26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7950695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27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23288264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28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3797772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29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308677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73577448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30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5609729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31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01882414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32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4384979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33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425748314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34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19397184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35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3771764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36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9566621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37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41428140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38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959289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4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2938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5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038791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6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18360665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7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4078494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8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24684782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>
            <a:extLst>
              <a:ext uri="{FF2B5EF4-FFF2-40B4-BE49-F238E27FC236}">
                <a16:creationId xmlns:a16="http://schemas.microsoft.com/office/drawing/2014/main" id="{C3D44E73-9226-4271-B7D7-C0F890EE98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8865159-6732-48AB-BD81-9D71CD0CEB9B}" type="slidenum">
              <a:rPr lang="en-US" altLang="es-ES"/>
              <a:pPr/>
              <a:t>9</a:t>
            </a:fld>
            <a:endParaRPr lang="en-US" altLang="es-ES"/>
          </a:p>
        </p:txBody>
      </p:sp>
      <p:sp>
        <p:nvSpPr>
          <p:cNvPr id="92162" name="Rectangle 2">
            <a:extLst>
              <a:ext uri="{FF2B5EF4-FFF2-40B4-BE49-F238E27FC236}">
                <a16:creationId xmlns:a16="http://schemas.microsoft.com/office/drawing/2014/main" id="{5764FA47-4477-4EAE-95F8-AEA7AA495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2163" name="Rectangle 3">
            <a:extLst>
              <a:ext uri="{FF2B5EF4-FFF2-40B4-BE49-F238E27FC236}">
                <a16:creationId xmlns:a16="http://schemas.microsoft.com/office/drawing/2014/main" id="{60F2F146-3A3F-4B9F-A8CD-5B666A655A1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s-ES" altLang="es-ES"/>
          </a:p>
        </p:txBody>
      </p:sp>
    </p:spTree>
    <p:extLst>
      <p:ext uri="{BB962C8B-B14F-4D97-AF65-F5344CB8AC3E}">
        <p14:creationId xmlns:p14="http://schemas.microsoft.com/office/powerpoint/2010/main" val="3043308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4192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94355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5018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069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628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7542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5784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9561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4405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78494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5227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CC82E-7946-4391-910F-2BA4A5CAE6BE}" type="datetimeFigureOut">
              <a:rPr lang="es-ES" smtClean="0"/>
              <a:t>17/07/2019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BF394-0254-4802-B121-8A0C371E484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4677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10" Type="http://schemas.openxmlformats.org/officeDocument/2006/relationships/image" Target="../media/image5.png"/><Relationship Id="rId4" Type="http://schemas.openxmlformats.org/officeDocument/2006/relationships/diagramData" Target="../diagrams/data9.xml"/><Relationship Id="rId9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13" Type="http://schemas.microsoft.com/office/2007/relationships/hdphoto" Target="../media/hdphoto1.wdp"/><Relationship Id="rId3" Type="http://schemas.openxmlformats.org/officeDocument/2006/relationships/image" Target="../media/image1.gif"/><Relationship Id="rId7" Type="http://schemas.openxmlformats.org/officeDocument/2006/relationships/diagramColors" Target="../diagrams/colors10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0.xml"/><Relationship Id="rId11" Type="http://schemas.openxmlformats.org/officeDocument/2006/relationships/image" Target="../media/image8.png"/><Relationship Id="rId5" Type="http://schemas.openxmlformats.org/officeDocument/2006/relationships/diagramLayout" Target="../diagrams/layout10.xml"/><Relationship Id="rId1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diagramData" Target="../diagrams/data10.xml"/><Relationship Id="rId9" Type="http://schemas.openxmlformats.org/officeDocument/2006/relationships/image" Target="../media/image6.png"/><Relationship Id="rId1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13" Type="http://schemas.openxmlformats.org/officeDocument/2006/relationships/image" Target="../media/image15.png"/><Relationship Id="rId3" Type="http://schemas.openxmlformats.org/officeDocument/2006/relationships/image" Target="../media/image1.gif"/><Relationship Id="rId7" Type="http://schemas.openxmlformats.org/officeDocument/2006/relationships/diagramColors" Target="../diagrams/colors11.xml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1.xml"/><Relationship Id="rId11" Type="http://schemas.openxmlformats.org/officeDocument/2006/relationships/image" Target="../media/image13.png"/><Relationship Id="rId5" Type="http://schemas.openxmlformats.org/officeDocument/2006/relationships/diagramLayout" Target="../diagrams/layout11.xml"/><Relationship Id="rId10" Type="http://schemas.openxmlformats.org/officeDocument/2006/relationships/image" Target="../media/image12.png"/><Relationship Id="rId4" Type="http://schemas.openxmlformats.org/officeDocument/2006/relationships/diagramData" Target="../diagrams/data11.xml"/><Relationship Id="rId9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2.xml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2.xml"/><Relationship Id="rId11" Type="http://schemas.openxmlformats.org/officeDocument/2006/relationships/image" Target="../media/image17.png"/><Relationship Id="rId5" Type="http://schemas.openxmlformats.org/officeDocument/2006/relationships/diagramLayout" Target="../diagrams/layout12.xml"/><Relationship Id="rId10" Type="http://schemas.microsoft.com/office/2007/relationships/hdphoto" Target="../media/hdphoto3.wdp"/><Relationship Id="rId4" Type="http://schemas.openxmlformats.org/officeDocument/2006/relationships/diagramData" Target="../diagrams/data12.xml"/><Relationship Id="rId9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10" Type="http://schemas.openxmlformats.org/officeDocument/2006/relationships/image" Target="../media/image20.png"/><Relationship Id="rId4" Type="http://schemas.openxmlformats.org/officeDocument/2006/relationships/diagramData" Target="../diagrams/data13.xml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7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7.xml"/><Relationship Id="rId5" Type="http://schemas.openxmlformats.org/officeDocument/2006/relationships/diagramLayout" Target="../diagrams/layout17.xml"/><Relationship Id="rId4" Type="http://schemas.openxmlformats.org/officeDocument/2006/relationships/diagramData" Target="../diagrams/data17.xml"/><Relationship Id="rId9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8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1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8.xml"/><Relationship Id="rId5" Type="http://schemas.openxmlformats.org/officeDocument/2006/relationships/diagramLayout" Target="../diagrams/layout18.xml"/><Relationship Id="rId4" Type="http://schemas.openxmlformats.org/officeDocument/2006/relationships/diagramData" Target="../diagrams/data1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gi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9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9.xml"/><Relationship Id="rId12" Type="http://schemas.openxmlformats.org/officeDocument/2006/relationships/image" Target="../media/image2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Data" Target="../diagrams/data19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19.xml"/><Relationship Id="rId4" Type="http://schemas.openxmlformats.org/officeDocument/2006/relationships/notesSlide" Target="../notesSlides/notesSlide20.xml"/><Relationship Id="rId9" Type="http://schemas.openxmlformats.org/officeDocument/2006/relationships/diagramColors" Target="../diagrams/colors1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0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0.xml"/><Relationship Id="rId12" Type="http://schemas.openxmlformats.org/officeDocument/2006/relationships/image" Target="../media/image2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diagramData" Target="../diagrams/data20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20.xml"/><Relationship Id="rId4" Type="http://schemas.openxmlformats.org/officeDocument/2006/relationships/notesSlide" Target="../notesSlides/notesSlide21.xml"/><Relationship Id="rId9" Type="http://schemas.openxmlformats.org/officeDocument/2006/relationships/diagramColors" Target="../diagrams/colors20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1.xml"/><Relationship Id="rId12" Type="http://schemas.openxmlformats.org/officeDocument/2006/relationships/image" Target="../media/image26.png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6" Type="http://schemas.openxmlformats.org/officeDocument/2006/relationships/diagramData" Target="../diagrams/data21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21.xml"/><Relationship Id="rId4" Type="http://schemas.openxmlformats.org/officeDocument/2006/relationships/notesSlide" Target="../notesSlides/notesSlide22.xml"/><Relationship Id="rId9" Type="http://schemas.openxmlformats.org/officeDocument/2006/relationships/diagramColors" Target="../diagrams/colors21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2.xml"/><Relationship Id="rId12" Type="http://schemas.openxmlformats.org/officeDocument/2006/relationships/image" Target="../media/image27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diagramData" Target="../diagrams/data22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22.xml"/><Relationship Id="rId4" Type="http://schemas.openxmlformats.org/officeDocument/2006/relationships/notesSlide" Target="../notesSlides/notesSlide23.xml"/><Relationship Id="rId9" Type="http://schemas.openxmlformats.org/officeDocument/2006/relationships/diagramColors" Target="../diagrams/colors2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3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3.xml"/><Relationship Id="rId12" Type="http://schemas.openxmlformats.org/officeDocument/2006/relationships/image" Target="../media/image2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diagramData" Target="../diagrams/data23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23.xml"/><Relationship Id="rId4" Type="http://schemas.openxmlformats.org/officeDocument/2006/relationships/notesSlide" Target="../notesSlides/notesSlide24.xml"/><Relationship Id="rId9" Type="http://schemas.openxmlformats.org/officeDocument/2006/relationships/diagramColors" Target="../diagrams/colors2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4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4.xml"/><Relationship Id="rId12" Type="http://schemas.openxmlformats.org/officeDocument/2006/relationships/image" Target="../media/image29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diagramData" Target="../diagrams/data24.xml"/><Relationship Id="rId11" Type="http://schemas.openxmlformats.org/officeDocument/2006/relationships/image" Target="../media/image23.jpeg"/><Relationship Id="rId5" Type="http://schemas.openxmlformats.org/officeDocument/2006/relationships/image" Target="../media/image1.gif"/><Relationship Id="rId10" Type="http://schemas.microsoft.com/office/2007/relationships/diagramDrawing" Target="../diagrams/drawing24.xml"/><Relationship Id="rId4" Type="http://schemas.openxmlformats.org/officeDocument/2006/relationships/notesSlide" Target="../notesSlides/notesSlide25.xml"/><Relationship Id="rId9" Type="http://schemas.openxmlformats.org/officeDocument/2006/relationships/diagramColors" Target="../diagrams/colors24.xml"/></Relationships>
</file>

<file path=ppt/slides/_rels/slide2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5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5.xml"/><Relationship Id="rId5" Type="http://schemas.openxmlformats.org/officeDocument/2006/relationships/diagramLayout" Target="../diagrams/layout25.xml"/><Relationship Id="rId4" Type="http://schemas.openxmlformats.org/officeDocument/2006/relationships/diagramData" Target="../diagrams/data25.xml"/><Relationship Id="rId9" Type="http://schemas.openxmlformats.org/officeDocument/2006/relationships/image" Target="../media/image30.jpe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6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6.xml"/><Relationship Id="rId5" Type="http://schemas.openxmlformats.org/officeDocument/2006/relationships/diagramLayout" Target="../diagrams/layout26.xml"/><Relationship Id="rId4" Type="http://schemas.openxmlformats.org/officeDocument/2006/relationships/diagramData" Target="../diagrams/data26.xml"/><Relationship Id="rId9" Type="http://schemas.openxmlformats.org/officeDocument/2006/relationships/image" Target="../media/image31.JP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7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7.xml"/><Relationship Id="rId5" Type="http://schemas.openxmlformats.org/officeDocument/2006/relationships/diagramLayout" Target="../diagrams/layout27.xml"/><Relationship Id="rId4" Type="http://schemas.openxmlformats.org/officeDocument/2006/relationships/diagramData" Target="../diagrams/data27.xml"/><Relationship Id="rId9" Type="http://schemas.openxmlformats.org/officeDocument/2006/relationships/image" Target="../media/image32.png"/></Relationships>
</file>

<file path=ppt/slides/_rels/slide2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8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8.xml"/><Relationship Id="rId5" Type="http://schemas.openxmlformats.org/officeDocument/2006/relationships/diagramLayout" Target="../diagrams/layout28.xml"/><Relationship Id="rId4" Type="http://schemas.openxmlformats.org/officeDocument/2006/relationships/diagramData" Target="../diagrams/data28.xml"/><Relationship Id="rId9" Type="http://schemas.openxmlformats.org/officeDocument/2006/relationships/image" Target="../media/image3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9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2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9.xml"/><Relationship Id="rId5" Type="http://schemas.openxmlformats.org/officeDocument/2006/relationships/diagramLayout" Target="../diagrams/layout29.xml"/><Relationship Id="rId4" Type="http://schemas.openxmlformats.org/officeDocument/2006/relationships/diagramData" Target="../diagrams/data29.xml"/></Relationships>
</file>

<file path=ppt/slides/_rels/slide3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0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0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0.xml"/><Relationship Id="rId5" Type="http://schemas.openxmlformats.org/officeDocument/2006/relationships/diagramLayout" Target="../diagrams/layout30.xml"/><Relationship Id="rId4" Type="http://schemas.openxmlformats.org/officeDocument/2006/relationships/diagramData" Target="../diagrams/data30.xml"/><Relationship Id="rId9" Type="http://schemas.openxmlformats.org/officeDocument/2006/relationships/image" Target="../media/image34.png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1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1.xml"/><Relationship Id="rId5" Type="http://schemas.openxmlformats.org/officeDocument/2006/relationships/diagramLayout" Target="../diagrams/layout31.xml"/><Relationship Id="rId10" Type="http://schemas.openxmlformats.org/officeDocument/2006/relationships/image" Target="../media/image36.jpg"/><Relationship Id="rId4" Type="http://schemas.openxmlformats.org/officeDocument/2006/relationships/diagramData" Target="../diagrams/data31.xml"/><Relationship Id="rId9" Type="http://schemas.openxmlformats.org/officeDocument/2006/relationships/image" Target="../media/image35.jpeg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2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2.xml"/><Relationship Id="rId5" Type="http://schemas.openxmlformats.org/officeDocument/2006/relationships/diagramLayout" Target="../diagrams/layout32.xml"/><Relationship Id="rId4" Type="http://schemas.openxmlformats.org/officeDocument/2006/relationships/diagramData" Target="../diagrams/data32.xml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3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3.xml"/><Relationship Id="rId11" Type="http://schemas.openxmlformats.org/officeDocument/2006/relationships/image" Target="../media/image39.JPG"/><Relationship Id="rId5" Type="http://schemas.openxmlformats.org/officeDocument/2006/relationships/diagramLayout" Target="../diagrams/layout33.xml"/><Relationship Id="rId10" Type="http://schemas.openxmlformats.org/officeDocument/2006/relationships/image" Target="../media/image38.JPG"/><Relationship Id="rId4" Type="http://schemas.openxmlformats.org/officeDocument/2006/relationships/diagramData" Target="../diagrams/data33.xml"/><Relationship Id="rId9" Type="http://schemas.openxmlformats.org/officeDocument/2006/relationships/image" Target="../media/image37.JPG"/></Relationships>
</file>

<file path=ppt/slides/_rels/slide3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4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4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4.xml"/><Relationship Id="rId5" Type="http://schemas.openxmlformats.org/officeDocument/2006/relationships/diagramLayout" Target="../diagrams/layout34.xml"/><Relationship Id="rId4" Type="http://schemas.openxmlformats.org/officeDocument/2006/relationships/diagramData" Target="../diagrams/data34.xml"/></Relationships>
</file>

<file path=ppt/slides/_rels/slide3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5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5.xml"/><Relationship Id="rId5" Type="http://schemas.openxmlformats.org/officeDocument/2006/relationships/diagramLayout" Target="../diagrams/layout35.xml"/><Relationship Id="rId4" Type="http://schemas.openxmlformats.org/officeDocument/2006/relationships/diagramData" Target="../diagrams/data35.xml"/></Relationships>
</file>

<file path=ppt/slides/_rels/slide3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6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6.xml"/><Relationship Id="rId5" Type="http://schemas.openxmlformats.org/officeDocument/2006/relationships/diagramLayout" Target="../diagrams/layout36.xml"/><Relationship Id="rId4" Type="http://schemas.openxmlformats.org/officeDocument/2006/relationships/diagramData" Target="../diagrams/data36.xml"/></Relationships>
</file>

<file path=ppt/slides/_rels/slide3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7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7.xml"/><Relationship Id="rId5" Type="http://schemas.openxmlformats.org/officeDocument/2006/relationships/diagramLayout" Target="../diagrams/layout37.xml"/><Relationship Id="rId4" Type="http://schemas.openxmlformats.org/officeDocument/2006/relationships/diagramData" Target="../diagrams/data37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.gif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10" Type="http://schemas.openxmlformats.org/officeDocument/2006/relationships/image" Target="../media/image3.png"/><Relationship Id="rId4" Type="http://schemas.openxmlformats.org/officeDocument/2006/relationships/diagramData" Target="../diagrams/data8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>
            <a:extLst>
              <a:ext uri="{FF2B5EF4-FFF2-40B4-BE49-F238E27FC236}">
                <a16:creationId xmlns:a16="http://schemas.microsoft.com/office/drawing/2014/main" id="{FBC48FE3-B6D7-4EF3-BF59-724CB30128DE}"/>
              </a:ext>
            </a:extLst>
          </p:cNvPr>
          <p:cNvSpPr/>
          <p:nvPr/>
        </p:nvSpPr>
        <p:spPr>
          <a:xfrm>
            <a:off x="4199139" y="1500327"/>
            <a:ext cx="5015884" cy="5331002"/>
          </a:xfrm>
          <a:prstGeom prst="rect">
            <a:avLst/>
          </a:prstGeom>
          <a:blipFill dpi="0" rotWithShape="1"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r="-108848" b="-460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TRABAJO FIN DE GRADO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2808BB2C-E60B-432D-8B7C-DF93464DBC12}"/>
              </a:ext>
            </a:extLst>
          </p:cNvPr>
          <p:cNvSpPr txBox="1">
            <a:spLocks/>
          </p:cNvSpPr>
          <p:nvPr/>
        </p:nvSpPr>
        <p:spPr>
          <a:xfrm>
            <a:off x="454981" y="1628908"/>
            <a:ext cx="8001043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 smtClean="0">
                <a:latin typeface="+mn-lt"/>
              </a:rPr>
              <a:t>Aplicación </a:t>
            </a:r>
            <a:r>
              <a:rPr lang="es-ES" b="1" dirty="0">
                <a:latin typeface="+mn-lt"/>
              </a:rPr>
              <a:t>móvil para recabar la opinión de los pacientes sobre la calidad del servicio sanitario percibido.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ECC36C12-38BC-4A18-AD61-B81681027ED0}"/>
              </a:ext>
            </a:extLst>
          </p:cNvPr>
          <p:cNvSpPr txBox="1">
            <a:spLocks/>
          </p:cNvSpPr>
          <p:nvPr/>
        </p:nvSpPr>
        <p:spPr>
          <a:xfrm>
            <a:off x="454981" y="4604796"/>
            <a:ext cx="7772400" cy="5811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400" b="1" dirty="0">
                <a:solidFill>
                  <a:srgbClr val="808080"/>
                </a:solidFill>
              </a:rPr>
              <a:t>Miguel Cordero Collar</a:t>
            </a:r>
          </a:p>
          <a:p>
            <a:pPr marL="0" indent="0">
              <a:buNone/>
            </a:pPr>
            <a:endParaRPr lang="es-ES" sz="2400" b="1" dirty="0">
              <a:solidFill>
                <a:srgbClr val="808080"/>
              </a:solidFill>
            </a:endParaRP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0CDB0D30-E6EA-478C-AC5B-50BEA091432C}"/>
              </a:ext>
            </a:extLst>
          </p:cNvPr>
          <p:cNvCxnSpPr>
            <a:cxnSpLocks/>
          </p:cNvCxnSpPr>
          <p:nvPr/>
        </p:nvCxnSpPr>
        <p:spPr>
          <a:xfrm>
            <a:off x="508252" y="4464025"/>
            <a:ext cx="3690891" cy="0"/>
          </a:xfrm>
          <a:prstGeom prst="line">
            <a:avLst/>
          </a:prstGeom>
          <a:ln w="12700">
            <a:solidFill>
              <a:srgbClr val="00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ítulo 2">
            <a:extLst>
              <a:ext uri="{FF2B5EF4-FFF2-40B4-BE49-F238E27FC236}">
                <a16:creationId xmlns:a16="http://schemas.microsoft.com/office/drawing/2014/main" id="{ECC36C12-38BC-4A18-AD61-B81681027ED0}"/>
              </a:ext>
            </a:extLst>
          </p:cNvPr>
          <p:cNvSpPr txBox="1">
            <a:spLocks/>
          </p:cNvSpPr>
          <p:nvPr/>
        </p:nvSpPr>
        <p:spPr>
          <a:xfrm>
            <a:off x="454980" y="5261559"/>
            <a:ext cx="7772400" cy="1178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2400" dirty="0">
                <a:solidFill>
                  <a:srgbClr val="808080"/>
                </a:solidFill>
              </a:rPr>
              <a:t>Tutores del trabajo:</a:t>
            </a:r>
          </a:p>
          <a:p>
            <a:pPr marL="0" indent="0">
              <a:buNone/>
            </a:pPr>
            <a:r>
              <a:rPr lang="es-ES" sz="2400" b="1" dirty="0">
                <a:solidFill>
                  <a:srgbClr val="808080"/>
                </a:solidFill>
              </a:rPr>
              <a:t>Joaquín Ordieres Meré</a:t>
            </a:r>
          </a:p>
          <a:p>
            <a:pPr marL="0" indent="0">
              <a:buNone/>
            </a:pPr>
            <a:r>
              <a:rPr lang="es-ES" sz="2400" b="1" dirty="0">
                <a:solidFill>
                  <a:srgbClr val="808080"/>
                </a:solidFill>
              </a:rPr>
              <a:t>Carlos Elvira Martínez</a:t>
            </a:r>
          </a:p>
          <a:p>
            <a:pPr marL="0" indent="0">
              <a:buNone/>
            </a:pPr>
            <a:endParaRPr lang="es-ES" sz="2400" b="1" dirty="0">
              <a:solidFill>
                <a:srgbClr val="808080"/>
              </a:solidFill>
            </a:endParaRPr>
          </a:p>
        </p:txBody>
      </p:sp>
      <p:cxnSp>
        <p:nvCxnSpPr>
          <p:cNvPr id="13" name="Conector recto 12">
            <a:extLst>
              <a:ext uri="{FF2B5EF4-FFF2-40B4-BE49-F238E27FC236}">
                <a16:creationId xmlns:a16="http://schemas.microsoft.com/office/drawing/2014/main" id="{0CDB0D30-E6EA-478C-AC5B-50BEA091432C}"/>
              </a:ext>
            </a:extLst>
          </p:cNvPr>
          <p:cNvCxnSpPr>
            <a:cxnSpLocks/>
          </p:cNvCxnSpPr>
          <p:nvPr/>
        </p:nvCxnSpPr>
        <p:spPr>
          <a:xfrm>
            <a:off x="530023" y="5125873"/>
            <a:ext cx="3690891" cy="0"/>
          </a:xfrm>
          <a:prstGeom prst="line">
            <a:avLst/>
          </a:prstGeom>
          <a:ln w="12700">
            <a:solidFill>
              <a:srgbClr val="0099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40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351" y="1411150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10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219149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Entorno de desarrollo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67" b="37800"/>
          <a:stretch/>
        </p:blipFill>
        <p:spPr>
          <a:xfrm>
            <a:off x="3076972" y="2678120"/>
            <a:ext cx="3810000" cy="85090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6673" y="4040050"/>
            <a:ext cx="771128" cy="771128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4051300" y="408912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smtClean="0">
                <a:solidFill>
                  <a:srgbClr val="28AAE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Brackets</a:t>
            </a:r>
            <a:endParaRPr lang="es-ES" dirty="0">
              <a:solidFill>
                <a:srgbClr val="28AAE1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6363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11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188122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1468" y="13519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Lenguajes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marL="457200" lvl="1" indent="0">
              <a:lnSpc>
                <a:spcPct val="150000"/>
              </a:lnSpc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8626" y="1873535"/>
            <a:ext cx="2393849" cy="1849792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654" y="2103120"/>
            <a:ext cx="923841" cy="1301185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190" y="4244962"/>
            <a:ext cx="2384425" cy="1140377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12" cstate="print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381" b="94524" l="8667" r="90000">
                        <a14:foregroundMark x1="39556" y1="7381" x2="39556" y2="7381"/>
                        <a14:foregroundMark x1="8667" y1="27143" x2="8667" y2="27143"/>
                        <a14:foregroundMark x1="33667" y1="94524" x2="33667" y2="94524"/>
                        <a14:foregroundMark x1="56000" y1="44286" x2="56000" y2="44286"/>
                        <a14:foregroundMark x1="67444" y1="45952" x2="67444" y2="45952"/>
                        <a14:foregroundMark x1="86556" y1="39762" x2="86556" y2="397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7023" y="4278225"/>
            <a:ext cx="2189138" cy="1021598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10000" b="90000" l="10000" r="91067">
                        <a14:foregroundMark x1="64800" y1="24200" x2="64800" y2="24200"/>
                        <a14:foregroundMark x1="39600" y1="28600" x2="39600" y2="28600"/>
                        <a14:foregroundMark x1="22000" y1="61900" x2="22000" y2="61900"/>
                        <a14:foregroundMark x1="27067" y1="70800" x2="27067" y2="70800"/>
                        <a14:foregroundMark x1="66400" y1="52500" x2="66400" y2="52500"/>
                        <a14:foregroundMark x1="78000" y1="50600" x2="78000" y2="50600"/>
                        <a14:foregroundMark x1="91067" y1="43100" x2="91067" y2="43100"/>
                        <a14:foregroundMark x1="76000" y1="69700" x2="76000" y2="69700"/>
                        <a14:foregroundMark x1="50133" y1="56500" x2="50133" y2="56500"/>
                        <a14:foregroundMark x1="49867" y1="43000" x2="49867" y2="43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731" y="4009096"/>
            <a:ext cx="1242352" cy="165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893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12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3099331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Librerías</a:t>
            </a:r>
            <a:r>
              <a:rPr lang="es-ES_tradnl" altLang="es-ES" sz="1600" dirty="0" smtClean="0"/>
              <a:t>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261" y="4312092"/>
            <a:ext cx="1205129" cy="120512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1283" y="4366968"/>
            <a:ext cx="1655699" cy="115142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43" t="20112" r="10334" b="19967"/>
          <a:stretch/>
        </p:blipFill>
        <p:spPr>
          <a:xfrm>
            <a:off x="6102985" y="4366968"/>
            <a:ext cx="2466975" cy="109537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70" t="1" r="36368" b="-1"/>
          <a:stretch/>
        </p:blipFill>
        <p:spPr>
          <a:xfrm>
            <a:off x="5658853" y="2491904"/>
            <a:ext cx="1116864" cy="1064613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120" y="2491904"/>
            <a:ext cx="1004803" cy="1064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290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13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912371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Base de datos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 cstate="print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0220" y="3040537"/>
            <a:ext cx="1655833" cy="149542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8781" y="3215368"/>
            <a:ext cx="1822991" cy="101600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089" y="3151155"/>
            <a:ext cx="1062551" cy="106255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2525079" y="4160628"/>
            <a:ext cx="1927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smtClean="0">
                <a:solidFill>
                  <a:srgbClr val="1E9A3A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dbdiagram.io</a:t>
            </a:r>
            <a:endParaRPr lang="es-ES" sz="1200" dirty="0">
              <a:solidFill>
                <a:srgbClr val="1E9A3A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449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14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575611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Control de versiones</a:t>
            </a:r>
            <a:endParaRPr lang="es-ES_tradnl" altLang="es-ES" sz="18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225" y="2192751"/>
            <a:ext cx="2494533" cy="2494533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13" b="36698"/>
          <a:stretch/>
        </p:blipFill>
        <p:spPr>
          <a:xfrm>
            <a:off x="4332441" y="4585684"/>
            <a:ext cx="1944102" cy="60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335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DISEÑO Y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FUNCIONALIDADES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DISEÑO Y FUNCIONALIDADES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15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1578484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778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DISEÑO Y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FUNCIONALIDADES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16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7392154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Proceso de diseño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1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Reunión 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Diagrama de flujo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i="1" dirty="0" smtClean="0"/>
              <a:t>Wireframe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Patrón de diseño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Mock-up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281015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DISEÑO Y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FUNCIONALIDADES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17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213939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Mock-Up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1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202" y="1982208"/>
            <a:ext cx="6159260" cy="435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5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DISEÑO Y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FUNCIONALIDADES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18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010596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Modelo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lvl="1">
              <a:buClr>
                <a:srgbClr val="0099CC"/>
              </a:buClr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632" y="2162807"/>
            <a:ext cx="6248400" cy="4030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17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</a:t>
            </a:r>
            <a:r>
              <a:rPr lang="es-ES_tradnl" altLang="es-ES" sz="32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19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9484434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690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ÍNDICE</a:t>
            </a:r>
          </a:p>
        </p:txBody>
      </p:sp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0058164"/>
              </p:ext>
            </p:extLst>
          </p:nvPr>
        </p:nvGraphicFramePr>
        <p:xfrm>
          <a:off x="133630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3273" y="1484928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b="1" dirty="0">
                <a:solidFill>
                  <a:schemeClr val="folHlink"/>
                </a:solidFill>
              </a:rPr>
              <a:t>	</a:t>
            </a:r>
            <a:r>
              <a:rPr lang="es-ES_tradnl" altLang="es-ES" sz="3200" b="1" dirty="0">
                <a:solidFill>
                  <a:srgbClr val="808080"/>
                </a:solidFill>
              </a:rPr>
              <a:t>ÍNDICE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779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20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9889435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 smtClean="0"/>
              <a:t>Inicio </a:t>
            </a:r>
            <a:r>
              <a:rPr lang="es-ES_tradnl" altLang="es-ES" sz="9600" b="1" dirty="0"/>
              <a:t>de sesión</a:t>
            </a: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5" name="log-in-recort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6800" y="2032559"/>
            <a:ext cx="2197481" cy="392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355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1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21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3543405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/>
              <a:t>Incidencias</a:t>
            </a: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8000" dirty="0" smtClean="0"/>
              <a:t>      </a:t>
            </a:r>
            <a:endParaRPr lang="es-ES_tradnl" altLang="es-ES" sz="80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7" name="incidentes-recort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t="-28"/>
          <a:stretch/>
        </p:blipFill>
        <p:spPr>
          <a:xfrm>
            <a:off x="4864100" y="1886235"/>
            <a:ext cx="2274412" cy="404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833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22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43284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/>
              <a:t>Seguimiento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b="1" dirty="0"/>
              <a:t>   </a:t>
            </a:r>
            <a:r>
              <a:rPr lang="es-ES_tradnl" altLang="es-ES" sz="9600" b="1" dirty="0" smtClean="0"/>
              <a:t>de incidencias</a:t>
            </a:r>
            <a:endParaRPr lang="es-ES_tradnl" altLang="es-ES" sz="9600" b="1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8000" dirty="0" smtClean="0"/>
              <a:t>      </a:t>
            </a: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5" name="seguimiento incidencias-recortad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489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7497" y="2007159"/>
            <a:ext cx="2216982" cy="393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93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23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3121851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/>
              <a:t>Encuestas</a:t>
            </a: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8000" dirty="0" smtClean="0"/>
              <a:t>      </a:t>
            </a:r>
            <a:endParaRPr lang="es-ES_tradnl" altLang="es-ES" sz="80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7" name="encuestas-recort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2466" y="1994459"/>
            <a:ext cx="2226833" cy="3953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87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24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7378957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 smtClean="0"/>
              <a:t>Servicios</a:t>
            </a: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8000" dirty="0" smtClean="0"/>
              <a:t>      </a:t>
            </a:r>
            <a:endParaRPr lang="es-ES_tradnl" altLang="es-ES" sz="80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7" name="servicio-recort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873041" y="2007159"/>
            <a:ext cx="2240316" cy="3995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818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1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25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998881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9600" dirty="0" smtClean="0"/>
              <a:t>	</a:t>
            </a:r>
            <a:r>
              <a:rPr lang="es-ES_tradnl" altLang="es-ES" sz="9600" b="1" dirty="0" smtClean="0"/>
              <a:t>Ajustes</a:t>
            </a:r>
            <a:endParaRPr lang="es-ES_tradnl" altLang="es-ES" sz="96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8000" dirty="0" smtClean="0"/>
              <a:t>      </a:t>
            </a:r>
            <a:endParaRPr lang="es-ES_tradnl" altLang="es-ES" sz="80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01" t="22592" r="35296" b="8334"/>
          <a:stretch/>
        </p:blipFill>
        <p:spPr>
          <a:xfrm>
            <a:off x="4521568" y="1355600"/>
            <a:ext cx="2908072" cy="5369856"/>
          </a:xfrm>
          <a:prstGeom prst="rect">
            <a:avLst/>
          </a:prstGeom>
        </p:spPr>
      </p:pic>
      <p:pic>
        <p:nvPicPr>
          <p:cNvPr id="7" name="ajustes-recortad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12"/>
          <a:srcRect t="1739"/>
          <a:stretch/>
        </p:blipFill>
        <p:spPr>
          <a:xfrm>
            <a:off x="4868526" y="1998617"/>
            <a:ext cx="2259045" cy="399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5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26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340283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Base de datos</a:t>
            </a:r>
            <a:endParaRPr lang="es-ES_tradnl" altLang="es-ES" sz="12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Diseño y tablas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32" r="12171"/>
          <a:stretch/>
        </p:blipFill>
        <p:spPr>
          <a:xfrm>
            <a:off x="2539132" y="2271394"/>
            <a:ext cx="5613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539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27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650638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Base de datos</a:t>
            </a:r>
            <a:endParaRPr lang="es-ES_tradnl" altLang="es-ES" sz="12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Población</a:t>
            </a:r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8"/>
          <a:stretch/>
        </p:blipFill>
        <p:spPr>
          <a:xfrm>
            <a:off x="3187700" y="2280105"/>
            <a:ext cx="4610102" cy="430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6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28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3824006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Base de datos</a:t>
            </a:r>
            <a:endParaRPr lang="es-ES_tradnl" altLang="es-ES" sz="12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Comunicación mediante Ajax</a:t>
            </a:r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18563" y="2616200"/>
            <a:ext cx="6436213" cy="336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60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 smtClean="0">
                <a:solidFill>
                  <a:srgbClr val="808080"/>
                </a:solidFill>
              </a:rPr>
              <a:t>LA APLICACIÓN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29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3159060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Base de datos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200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2706189"/>
            <a:ext cx="4856214" cy="242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1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INTRODUCCIÓN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INTRODUCCIÓN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</a:t>
            </a:fld>
            <a:endParaRPr lang="es-ES"/>
          </a:p>
        </p:txBody>
      </p:sp>
      <p:graphicFrame>
        <p:nvGraphicFramePr>
          <p:cNvPr id="12" name="Diagrama 11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5011925"/>
              </p:ext>
            </p:extLst>
          </p:nvPr>
        </p:nvGraphicFramePr>
        <p:xfrm>
          <a:off x="129276" y="1351246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72978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PLANIFICACIÓN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PLANIFICACIÓN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30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6150502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49260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PLANIFICACIÓN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31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25864103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Estructura de descomposición</a:t>
            </a:r>
            <a:endParaRPr lang="es-ES_tradnl" altLang="es-ES" sz="1800" dirty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186" y="1869618"/>
            <a:ext cx="5848411" cy="442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85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PLANIFICACIÓN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32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3311507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Diagrama de Gantt</a:t>
            </a: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6733" y="1988044"/>
            <a:ext cx="6727918" cy="408215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496" y="1899307"/>
            <a:ext cx="3774671" cy="446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PRESUPUESTO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PRESUPUESTO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33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534432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133926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PRESUPUESTO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 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34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719818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Presupuesto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100" dirty="0"/>
          </a:p>
          <a:p>
            <a:pPr lvl="1">
              <a:buClr>
                <a:srgbClr val="0099CC"/>
              </a:buClr>
            </a:pPr>
            <a:r>
              <a:rPr lang="es-ES_tradnl" altLang="es-ES" sz="1900" dirty="0" smtClean="0"/>
              <a:t>Recursos de </a:t>
            </a:r>
            <a:r>
              <a:rPr lang="es-ES_tradnl" altLang="es-ES" sz="1900" i="1" dirty="0" smtClean="0"/>
              <a:t>hardware</a:t>
            </a:r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i="1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i="1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i="1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i="1" dirty="0" smtClean="0"/>
          </a:p>
          <a:p>
            <a:pPr lvl="1">
              <a:buClr>
                <a:srgbClr val="0099CC"/>
              </a:buClr>
            </a:pPr>
            <a:r>
              <a:rPr lang="es-ES_tradnl" altLang="es-ES" sz="1900" dirty="0" smtClean="0"/>
              <a:t>Recursos humanos</a:t>
            </a:r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dirty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dirty="0" smtClean="0"/>
          </a:p>
          <a:p>
            <a:pPr marL="457200" lvl="1" indent="0">
              <a:buClr>
                <a:srgbClr val="0099CC"/>
              </a:buClr>
              <a:buNone/>
            </a:pPr>
            <a:endParaRPr lang="es-ES_tradnl" altLang="es-ES" sz="1900" dirty="0" smtClean="0"/>
          </a:p>
          <a:p>
            <a:pPr lvl="1">
              <a:buClr>
                <a:srgbClr val="0099CC"/>
              </a:buClr>
            </a:pPr>
            <a:r>
              <a:rPr lang="es-ES_tradnl" altLang="es-ES" sz="1900" dirty="0" smtClean="0"/>
              <a:t>Recursos de software</a:t>
            </a:r>
          </a:p>
          <a:p>
            <a:pPr marL="457200" lvl="1" indent="0">
              <a:lnSpc>
                <a:spcPct val="20000"/>
              </a:lnSpc>
              <a:buClr>
                <a:srgbClr val="0099CC"/>
              </a:buClr>
              <a:buNone/>
            </a:pPr>
            <a:r>
              <a:rPr lang="es-ES_tradnl" altLang="es-ES" sz="1900" dirty="0" smtClean="0"/>
              <a:t>	</a:t>
            </a:r>
          </a:p>
          <a:p>
            <a:pPr lvl="1">
              <a:buClr>
                <a:srgbClr val="0099CC"/>
              </a:buClr>
            </a:pPr>
            <a:r>
              <a:rPr lang="es-ES_tradnl" altLang="es-ES" sz="1900" dirty="0" smtClean="0"/>
              <a:t>Presupuesto total</a:t>
            </a:r>
          </a:p>
          <a:p>
            <a:pPr marL="914400" lvl="2" indent="0">
              <a:buClr>
                <a:srgbClr val="0099CC"/>
              </a:buClr>
              <a:buNone/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309" y="2157227"/>
            <a:ext cx="5062043" cy="837641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3"/>
          <a:stretch/>
        </p:blipFill>
        <p:spPr>
          <a:xfrm>
            <a:off x="2669525" y="3437733"/>
            <a:ext cx="4779025" cy="944464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6" b="6129"/>
          <a:stretch/>
        </p:blipFill>
        <p:spPr>
          <a:xfrm>
            <a:off x="3419872" y="5090386"/>
            <a:ext cx="3575462" cy="139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099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CONCLUSIONES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CONCLUSIONES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35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1055649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033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CONCLUSIONES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None/>
            </a:pPr>
            <a:endParaRPr lang="es-ES" sz="3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36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65686967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Conclusiones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4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Digitalización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Cordova Apache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Objetivos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Base de datos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Beneficios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2873849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CONCLUSIONES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None/>
            </a:pPr>
            <a:endParaRPr lang="es-ES" sz="3200" dirty="0"/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37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2433777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800" dirty="0" smtClean="0"/>
              <a:t>	</a:t>
            </a:r>
            <a:r>
              <a:rPr lang="es-ES_tradnl" altLang="es-ES" sz="3800" b="1" dirty="0" smtClean="0"/>
              <a:t>Líneas futuras de desarrollo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Aplicación trabajadores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Flexibilizar 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Panel de control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Pruebas para iOS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Base de datos del hospital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Diseño</a:t>
            </a:r>
          </a:p>
          <a:p>
            <a:pPr lvl="1">
              <a:lnSpc>
                <a:spcPct val="170000"/>
              </a:lnSpc>
              <a:buClr>
                <a:srgbClr val="0099CC"/>
              </a:buClr>
            </a:pPr>
            <a:r>
              <a:rPr lang="es-ES_tradnl" altLang="es-ES" sz="2900" dirty="0" smtClean="0"/>
              <a:t>Tutorial de introducción</a:t>
            </a:r>
            <a:endParaRPr lang="es-ES_tradnl" altLang="es-ES" sz="29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/>
              <a:t>	</a:t>
            </a:r>
            <a:r>
              <a:rPr lang="es-ES_tradnl" altLang="es-ES" sz="1600" dirty="0" smtClean="0"/>
              <a:t>		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192365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GRACIAS POR SU ATENCIÓN</a:t>
            </a:r>
            <a:endParaRPr lang="es-ES_tradnl" altLang="es-ES" sz="2400" b="1" u="sng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38</a:t>
            </a:fld>
            <a:endParaRPr lang="es-ES"/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8809294"/>
              </p:ext>
            </p:extLst>
          </p:nvPr>
        </p:nvGraphicFramePr>
        <p:xfrm>
          <a:off x="103149" y="1351247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11065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INTRODUCCIÓN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B8FEEE3-F569-40EB-B5C8-D362B604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4</a:t>
            </a:fld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1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/>
              <a:t>	</a:t>
            </a: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09630623"/>
              </p:ext>
            </p:extLst>
          </p:nvPr>
        </p:nvGraphicFramePr>
        <p:xfrm>
          <a:off x="125698" y="1355599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599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/>
              <a:t>	</a:t>
            </a:r>
            <a:r>
              <a:rPr lang="es-ES_tradnl" altLang="es-ES" sz="2400" b="1" dirty="0" smtClean="0"/>
              <a:t>Motivación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Nuevas tecnologías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Ámbito de la salud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Ineficiencias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Hospital San Carlos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39458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INTRODUCCIÓN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B8FEEE3-F569-40EB-B5C8-D362B604E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5</a:t>
            </a:fld>
            <a:endParaRPr lang="es-ES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3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1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/>
              <a:t>	</a:t>
            </a:r>
          </a:p>
        </p:txBody>
      </p:sp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7179944"/>
              </p:ext>
            </p:extLst>
          </p:nvPr>
        </p:nvGraphicFramePr>
        <p:xfrm>
          <a:off x="113543" y="1355599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0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599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/>
              <a:t>	</a:t>
            </a:r>
            <a:r>
              <a:rPr lang="es-ES_tradnl" altLang="es-ES" sz="2400" b="1" dirty="0" smtClean="0"/>
              <a:t>Objetivos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Prototipo de aplicación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Incidencias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Servicios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Seguimiento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Encuestas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3067138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UTILIZADAS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3200" b="1" dirty="0">
                <a:solidFill>
                  <a:srgbClr val="808080"/>
                </a:solidFill>
              </a:rPr>
              <a:t>TECNOLOGÍAS UTILIZADAS</a:t>
            </a: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6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2277845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79653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7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0414422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Proceso de selección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100" b="1" dirty="0" smtClean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/>
              <a:t>Criterios</a:t>
            </a:r>
            <a:endParaRPr lang="es-ES_tradnl" altLang="es-ES" sz="1600" dirty="0"/>
          </a:p>
          <a:p>
            <a:pPr lvl="2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600" dirty="0"/>
              <a:t>Conocimientos previos</a:t>
            </a:r>
          </a:p>
          <a:p>
            <a:pPr lvl="2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600" dirty="0"/>
              <a:t>Tiempo disponible</a:t>
            </a:r>
          </a:p>
          <a:p>
            <a:pPr lvl="2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600" dirty="0"/>
              <a:t>Recursos online</a:t>
            </a:r>
          </a:p>
          <a:p>
            <a:pPr lvl="2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600" dirty="0"/>
              <a:t>Requerimientos 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/>
              <a:t>Tecnologías </a:t>
            </a:r>
            <a:r>
              <a:rPr lang="es-ES_tradnl" altLang="es-ES" sz="1800" dirty="0" smtClean="0"/>
              <a:t>utilizadas</a:t>
            </a:r>
            <a:endParaRPr lang="es-ES_tradnl" altLang="es-ES" sz="1600" dirty="0" smtClean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71801"/>
              </p:ext>
            </p:extLst>
          </p:nvPr>
        </p:nvGraphicFramePr>
        <p:xfrm>
          <a:off x="3088648" y="4759775"/>
          <a:ext cx="4629693" cy="1717224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542625">
                  <a:extLst>
                    <a:ext uri="{9D8B030D-6E8A-4147-A177-3AD203B41FA5}">
                      <a16:colId xmlns:a16="http://schemas.microsoft.com/office/drawing/2014/main" val="639648428"/>
                    </a:ext>
                  </a:extLst>
                </a:gridCol>
                <a:gridCol w="1543534">
                  <a:extLst>
                    <a:ext uri="{9D8B030D-6E8A-4147-A177-3AD203B41FA5}">
                      <a16:colId xmlns:a16="http://schemas.microsoft.com/office/drawing/2014/main" val="1238591005"/>
                    </a:ext>
                  </a:extLst>
                </a:gridCol>
                <a:gridCol w="1543534">
                  <a:extLst>
                    <a:ext uri="{9D8B030D-6E8A-4147-A177-3AD203B41FA5}">
                      <a16:colId xmlns:a16="http://schemas.microsoft.com/office/drawing/2014/main" val="401420491"/>
                    </a:ext>
                  </a:extLst>
                </a:gridCol>
              </a:tblGrid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Lenguajes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Librerías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Otros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5974912"/>
                  </a:ext>
                </a:extLst>
              </a:tr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b="0" dirty="0">
                          <a:effectLst/>
                        </a:rPr>
                        <a:t>HTML5</a:t>
                      </a:r>
                      <a:endParaRPr lang="es-ES" sz="11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AngularJS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Cordova Apache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00408787"/>
                  </a:ext>
                </a:extLst>
              </a:tr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b="0" dirty="0">
                          <a:effectLst/>
                        </a:rPr>
                        <a:t>JavaScript</a:t>
                      </a:r>
                      <a:endParaRPr lang="es-ES" sz="11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Bootstrap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PHP Admin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77567194"/>
                  </a:ext>
                </a:extLst>
              </a:tr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b="0" dirty="0">
                          <a:effectLst/>
                        </a:rPr>
                        <a:t>CSS</a:t>
                      </a:r>
                      <a:endParaRPr lang="es-ES" sz="11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jQuery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MariaDB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74424566"/>
                  </a:ext>
                </a:extLst>
              </a:tr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b="0" dirty="0">
                          <a:effectLst/>
                        </a:rPr>
                        <a:t>SQL</a:t>
                      </a:r>
                      <a:endParaRPr lang="es-ES" sz="11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Font Awesome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Visual Studio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17991847"/>
                  </a:ext>
                </a:extLst>
              </a:tr>
              <a:tr h="28620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b="0" dirty="0">
                          <a:effectLst/>
                        </a:rPr>
                        <a:t>C#</a:t>
                      </a:r>
                      <a:endParaRPr lang="es-ES" sz="1100" b="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>
                          <a:effectLst/>
                        </a:rPr>
                        <a:t>SurveyJS</a:t>
                      </a:r>
                      <a:endParaRPr lang="es-ES" sz="11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ES" sz="1100" dirty="0">
                          <a:effectLst/>
                        </a:rPr>
                        <a:t>Brackets</a:t>
                      </a:r>
                      <a:endParaRPr lang="es-ES" sz="11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0456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366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8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34854100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Proceso de aprendizaje</a:t>
            </a:r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/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Cursos y tutoriales online 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Documentación oficial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Foros de preguntas</a:t>
            </a:r>
          </a:p>
          <a:p>
            <a:pPr lvl="1">
              <a:lnSpc>
                <a:spcPct val="150000"/>
              </a:lnSpc>
              <a:buClr>
                <a:srgbClr val="0099CC"/>
              </a:buClr>
            </a:pPr>
            <a:r>
              <a:rPr lang="es-ES_tradnl" altLang="es-ES" sz="1800" dirty="0" smtClean="0"/>
              <a:t>Buenos hábitos</a:t>
            </a:r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</p:spTree>
    <p:extLst>
      <p:ext uri="{BB962C8B-B14F-4D97-AF65-F5344CB8AC3E}">
        <p14:creationId xmlns:p14="http://schemas.microsoft.com/office/powerpoint/2010/main" val="366737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ext Box 2">
            <a:extLst>
              <a:ext uri="{FF2B5EF4-FFF2-40B4-BE49-F238E27FC236}">
                <a16:creationId xmlns:a16="http://schemas.microsoft.com/office/drawing/2014/main" id="{9C740CEE-858A-4E1F-A547-268839622C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96330"/>
            <a:ext cx="586740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>
            <a:spAutoFit/>
          </a:bodyPr>
          <a:lstStyle/>
          <a:p>
            <a:pPr algn="r" eaLnBrk="0" hangingPunct="0">
              <a:spcBef>
                <a:spcPct val="50000"/>
              </a:spcBef>
              <a:spcAft>
                <a:spcPct val="25000"/>
              </a:spcAft>
            </a:pPr>
            <a:r>
              <a:rPr lang="es-ES_tradnl" altLang="es-ES" sz="2000" b="1" dirty="0">
                <a:solidFill>
                  <a:srgbClr val="808080"/>
                </a:solidFill>
              </a:rPr>
              <a:t>TECNOLOGÍAS </a:t>
            </a:r>
            <a:r>
              <a:rPr lang="es-ES_tradnl" altLang="es-ES" sz="2000" b="1" dirty="0" smtClean="0">
                <a:solidFill>
                  <a:srgbClr val="808080"/>
                </a:solidFill>
              </a:rPr>
              <a:t>UTILIZADAS</a:t>
            </a:r>
            <a:endParaRPr lang="es-ES_tradnl" altLang="es-ES" sz="2000" b="1" dirty="0">
              <a:solidFill>
                <a:srgbClr val="808080"/>
              </a:solidFill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270E3F6-5F5C-4214-91E8-1BDD4F439000}"/>
              </a:ext>
            </a:extLst>
          </p:cNvPr>
          <p:cNvSpPr/>
          <p:nvPr/>
        </p:nvSpPr>
        <p:spPr>
          <a:xfrm>
            <a:off x="1547664" y="976345"/>
            <a:ext cx="7596336" cy="53719"/>
          </a:xfrm>
          <a:prstGeom prst="rect">
            <a:avLst/>
          </a:prstGeom>
          <a:solidFill>
            <a:srgbClr val="0099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99AF41B-8422-4B76-A05C-8031738B3E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0"/>
            <a:ext cx="1547664" cy="1276450"/>
          </a:xfrm>
          <a:prstGeom prst="rect">
            <a:avLst/>
          </a:prstGeom>
        </p:spPr>
      </p:pic>
      <p:sp>
        <p:nvSpPr>
          <p:cNvPr id="11" name="Rectangle 7">
            <a:extLst>
              <a:ext uri="{FF2B5EF4-FFF2-40B4-BE49-F238E27FC236}">
                <a16:creationId xmlns:a16="http://schemas.microsoft.com/office/drawing/2014/main" id="{31D3065F-E069-4B60-A964-6F5495A8B1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55951" y="1498329"/>
            <a:ext cx="7696200" cy="47244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3200" b="1" dirty="0">
              <a:solidFill>
                <a:srgbClr val="808080"/>
              </a:solidFill>
            </a:endParaRPr>
          </a:p>
        </p:txBody>
      </p:sp>
      <p:sp>
        <p:nvSpPr>
          <p:cNvPr id="2" name="Marcador de número de diapositiva 1">
            <a:extLst>
              <a:ext uri="{FF2B5EF4-FFF2-40B4-BE49-F238E27FC236}">
                <a16:creationId xmlns:a16="http://schemas.microsoft.com/office/drawing/2014/main" id="{B373516F-CB86-4A9D-BEDF-7AB1ADB5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B2DE9-39DA-4EC3-B987-9A5CDCE22831}" type="slidenum">
              <a:rPr lang="es-ES" smtClean="0"/>
              <a:t>9</a:t>
            </a:fld>
            <a:endParaRPr lang="es-ES"/>
          </a:p>
        </p:txBody>
      </p:sp>
      <p:graphicFrame>
        <p:nvGraphicFramePr>
          <p:cNvPr id="10" name="Diagrama 9">
            <a:extLst>
              <a:ext uri="{FF2B5EF4-FFF2-40B4-BE49-F238E27FC236}">
                <a16:creationId xmlns:a16="http://schemas.microsoft.com/office/drawing/2014/main" id="{FC490824-5B1F-4634-ACF8-60257F0B0C2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81313511"/>
              </p:ext>
            </p:extLst>
          </p:nvPr>
        </p:nvGraphicFramePr>
        <p:xfrm>
          <a:off x="107504" y="1355600"/>
          <a:ext cx="1656184" cy="54269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9" name="Rectangle 3">
            <a:extLst>
              <a:ext uri="{FF2B5EF4-FFF2-40B4-BE49-F238E27FC236}">
                <a16:creationId xmlns:a16="http://schemas.microsoft.com/office/drawing/2014/main" id="{CD64B855-4092-4B19-A808-89383B7529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63688" y="1355600"/>
            <a:ext cx="7234008" cy="5347041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r>
              <a:rPr lang="es-ES_tradnl" altLang="es-ES" sz="2400" b="1" dirty="0" smtClean="0"/>
              <a:t>Apache Cordova</a:t>
            </a:r>
            <a:endParaRPr lang="es-ES_tradnl" altLang="es-ES" sz="1800" dirty="0"/>
          </a:p>
          <a:p>
            <a:pPr marL="457200" lvl="1" indent="0">
              <a:buClr>
                <a:srgbClr val="0099CC"/>
              </a:buClr>
              <a:buNone/>
            </a:pPr>
            <a:r>
              <a:rPr lang="es-ES_tradnl" altLang="es-ES" sz="1600" dirty="0" smtClean="0"/>
              <a:t>			</a:t>
            </a:r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 lvl="1">
              <a:buClr>
                <a:srgbClr val="0099CC"/>
              </a:buClr>
            </a:pPr>
            <a:endParaRPr lang="es-ES_tradnl" altLang="es-ES" sz="16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endParaRPr lang="es-ES_tradnl" altLang="es-ES" sz="1800" dirty="0" smtClean="0"/>
          </a:p>
          <a:p>
            <a:pPr>
              <a:buClr>
                <a:srgbClr val="898989"/>
              </a:buClr>
              <a:buFont typeface="Times" panose="02020603050405020304" pitchFamily="18" charset="0"/>
              <a:buNone/>
            </a:pPr>
            <a:r>
              <a:rPr lang="es-ES_tradnl" altLang="es-ES" sz="1800" dirty="0" smtClean="0"/>
              <a:t>	</a:t>
            </a:r>
            <a:endParaRPr lang="es-ES_tradnl" altLang="es-ES" sz="1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400" y="1179428"/>
            <a:ext cx="2399432" cy="107117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552" y="2384225"/>
            <a:ext cx="4640279" cy="3671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567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iseño 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10401</TotalTime>
  <Words>627</Words>
  <Application>Microsoft Office PowerPoint</Application>
  <PresentationFormat>Presentación en pantalla (4:3)</PresentationFormat>
  <Paragraphs>851</Paragraphs>
  <Slides>38</Slides>
  <Notes>38</Notes>
  <HiddenSlides>0</HiddenSlides>
  <MMClips>6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38</vt:i4>
      </vt:variant>
    </vt:vector>
  </HeadingPairs>
  <TitlesOfParts>
    <vt:vector size="45" baseType="lpstr">
      <vt:lpstr>Arial</vt:lpstr>
      <vt:lpstr>Calibri</vt:lpstr>
      <vt:lpstr>Calibri Light</vt:lpstr>
      <vt:lpstr>Segoe UI Semibold</vt:lpstr>
      <vt:lpstr>Times</vt:lpstr>
      <vt:lpstr>Times New Roman</vt:lpstr>
      <vt:lpstr>Diseño personalizado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miguel.cordero.collar@alumnos.upm.es</dc:creator>
  <cp:lastModifiedBy>miguel.cordero.collar@alumnos.upm.es</cp:lastModifiedBy>
  <cp:revision>57</cp:revision>
  <dcterms:created xsi:type="dcterms:W3CDTF">2019-07-10T08:45:47Z</dcterms:created>
  <dcterms:modified xsi:type="dcterms:W3CDTF">2019-07-18T08:10:09Z</dcterms:modified>
</cp:coreProperties>
</file>